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7"/>
    <p:sldId id="257" r:id="rId18"/>
    <p:sldId id="258" r:id="rId19"/>
    <p:sldId id="259" r:id="rId20"/>
    <p:sldId id="260" r:id="rId21"/>
    <p:sldId id="261" r:id="rId22"/>
    <p:sldId id="262" r:id="rId23"/>
    <p:sldId id="263" r:id="rId24"/>
    <p:sldId id="264" r:id="rId25"/>
    <p:sldId id="265" r:id="rId26"/>
    <p:sldId id="266" r:id="rId2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eague Spartan" charset="1" panose="00000800000000000000"/>
      <p:regular r:id="rId10"/>
    </p:embeddedFont>
    <p:embeddedFont>
      <p:font typeface="Blinker" charset="1" panose="02000000000000000000"/>
      <p:regular r:id="rId11"/>
    </p:embeddedFont>
    <p:embeddedFont>
      <p:font typeface="Blinker Bold" charset="1" panose="02000000000000000000"/>
      <p:regular r:id="rId12"/>
    </p:embeddedFont>
    <p:embeddedFont>
      <p:font typeface="Open Sans Light" charset="1" panose="020B0306030504020204"/>
      <p:regular r:id="rId13"/>
    </p:embeddedFont>
    <p:embeddedFont>
      <p:font typeface="Open Sans Light Bold" charset="1" panose="020B0806030504020204"/>
      <p:regular r:id="rId14"/>
    </p:embeddedFont>
    <p:embeddedFont>
      <p:font typeface="Open Sans Light Italics" charset="1" panose="020B0306030504020204"/>
      <p:regular r:id="rId15"/>
    </p:embeddedFont>
    <p:embeddedFont>
      <p:font typeface="Open Sans Light Bold Italics" charset="1" panose="020B0806030504020204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slides/slide1.xml" Type="http://schemas.openxmlformats.org/officeDocument/2006/relationships/slide"/><Relationship Id="rId18" Target="slides/slide2.xml" Type="http://schemas.openxmlformats.org/officeDocument/2006/relationships/slide"/><Relationship Id="rId19" Target="slides/slide3.xml" Type="http://schemas.openxmlformats.org/officeDocument/2006/relationships/slide"/><Relationship Id="rId2" Target="presProps.xml" Type="http://schemas.openxmlformats.org/officeDocument/2006/relationships/presProps"/><Relationship Id="rId20" Target="slides/slide4.xml" Type="http://schemas.openxmlformats.org/officeDocument/2006/relationships/slide"/><Relationship Id="rId21" Target="slides/slide5.xml" Type="http://schemas.openxmlformats.org/officeDocument/2006/relationships/slide"/><Relationship Id="rId22" Target="slides/slide6.xml" Type="http://schemas.openxmlformats.org/officeDocument/2006/relationships/slide"/><Relationship Id="rId23" Target="slides/slide7.xml" Type="http://schemas.openxmlformats.org/officeDocument/2006/relationships/slide"/><Relationship Id="rId24" Target="slides/slide8.xml" Type="http://schemas.openxmlformats.org/officeDocument/2006/relationships/slide"/><Relationship Id="rId25" Target="slides/slide9.xml" Type="http://schemas.openxmlformats.org/officeDocument/2006/relationships/slide"/><Relationship Id="rId26" Target="slides/slide10.xml" Type="http://schemas.openxmlformats.org/officeDocument/2006/relationships/slide"/><Relationship Id="rId27" Target="slides/slide11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eg>
</file>

<file path=ppt/media/image2.svg>
</file>

<file path=ppt/media/image3.jpe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Relationship Id="rId4" Target="../media/image15.png" Type="http://schemas.openxmlformats.org/officeDocument/2006/relationships/image"/><Relationship Id="rId5" Target="../media/image16.svg" Type="http://schemas.openxmlformats.org/officeDocument/2006/relationships/image"/><Relationship Id="rId6" Target="../media/image17.png" Type="http://schemas.openxmlformats.org/officeDocument/2006/relationships/image"/><Relationship Id="rId7" Target="../media/image1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34500" y="1004451"/>
            <a:ext cx="619261" cy="649987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-1500043" y="3819225"/>
            <a:ext cx="19788043" cy="6467775"/>
            <a:chOff x="0" y="0"/>
            <a:chExt cx="5211666" cy="1703447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5211666" cy="1703447"/>
            </a:xfrm>
            <a:custGeom>
              <a:avLst/>
              <a:gdLst/>
              <a:ahLst/>
              <a:cxnLst/>
              <a:rect r="r" b="b" t="t" l="l"/>
              <a:pathLst>
                <a:path h="1703447" w="5211666">
                  <a:moveTo>
                    <a:pt x="0" y="0"/>
                  </a:moveTo>
                  <a:lnTo>
                    <a:pt x="5211666" y="0"/>
                  </a:lnTo>
                  <a:lnTo>
                    <a:pt x="5211666" y="1703447"/>
                  </a:lnTo>
                  <a:lnTo>
                    <a:pt x="0" y="1703447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560087" y="5220887"/>
            <a:ext cx="2024646" cy="1028700"/>
            <a:chOff x="0" y="0"/>
            <a:chExt cx="533240" cy="270933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533240" cy="270933"/>
            </a:xfrm>
            <a:custGeom>
              <a:avLst/>
              <a:gdLst/>
              <a:ahLst/>
              <a:cxnLst/>
              <a:rect r="r" b="b" t="t" l="l"/>
              <a:pathLst>
                <a:path h="270933" w="533240">
                  <a:moveTo>
                    <a:pt x="0" y="0"/>
                  </a:moveTo>
                  <a:lnTo>
                    <a:pt x="533240" y="0"/>
                  </a:lnTo>
                  <a:lnTo>
                    <a:pt x="533240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0942286" y="1414480"/>
            <a:ext cx="5298145" cy="10483290"/>
            <a:chOff x="0" y="0"/>
            <a:chExt cx="2620010" cy="5184140"/>
          </a:xfrm>
        </p:grpSpPr>
        <p:sp>
          <p:nvSpPr>
            <p:cNvPr name="Freeform 10" id="10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1" id="11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94468" r="-94468" t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3" id="13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4" id="14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5" id="15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6" id="16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7" id="17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8" id="18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2405957" y="1040299"/>
            <a:ext cx="3531945" cy="672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76"/>
              </a:lnSpc>
            </a:pPr>
            <a:r>
              <a:rPr lang="en-US" sz="3911">
                <a:solidFill>
                  <a:srgbClr val="FFFFFF"/>
                </a:solidFill>
                <a:latin typeface="Blinker"/>
              </a:rPr>
              <a:t>HUST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634500" y="247575"/>
            <a:ext cx="7142336" cy="15663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888"/>
              </a:lnSpc>
            </a:pPr>
            <a:r>
              <a:rPr lang="en-US" sz="9205">
                <a:solidFill>
                  <a:srgbClr val="000000"/>
                </a:solidFill>
                <a:latin typeface="Blinker"/>
              </a:rPr>
              <a:t>BOOK ONLINE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634500" y="1632998"/>
            <a:ext cx="7560581" cy="1552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601"/>
              </a:lnSpc>
            </a:pPr>
            <a:r>
              <a:rPr lang="en-US" sz="9001">
                <a:solidFill>
                  <a:srgbClr val="1F4D7A"/>
                </a:solidFill>
                <a:latin typeface="League Spartan"/>
              </a:rPr>
              <a:t>SHOPPING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4555023"/>
            <a:ext cx="5414365" cy="588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39"/>
              </a:lnSpc>
            </a:pPr>
            <a:r>
              <a:rPr lang="en-US" sz="3456">
                <a:solidFill>
                  <a:srgbClr val="FFFFFF"/>
                </a:solidFill>
                <a:latin typeface="Blinker"/>
              </a:rPr>
              <a:t>Presentation By  Group  4: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" y="5511880"/>
            <a:ext cx="7169922" cy="737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64"/>
              </a:lnSpc>
            </a:pPr>
            <a:r>
              <a:rPr lang="en-US" sz="4331">
                <a:solidFill>
                  <a:srgbClr val="FFFFFF"/>
                </a:solidFill>
                <a:latin typeface="Blinker"/>
              </a:rPr>
              <a:t>Nguyễn Tiến Tuân-20184321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6560087" y="3819225"/>
            <a:ext cx="2024646" cy="1028700"/>
            <a:chOff x="0" y="0"/>
            <a:chExt cx="533240" cy="270933"/>
          </a:xfrm>
        </p:grpSpPr>
        <p:sp>
          <p:nvSpPr>
            <p:cNvPr name="Freeform 25" id="25"/>
            <p:cNvSpPr/>
            <p:nvPr/>
          </p:nvSpPr>
          <p:spPr>
            <a:xfrm>
              <a:off x="0" y="0"/>
              <a:ext cx="533240" cy="270933"/>
            </a:xfrm>
            <a:custGeom>
              <a:avLst/>
              <a:gdLst/>
              <a:ahLst/>
              <a:cxnLst/>
              <a:rect r="r" b="b" t="t" l="l"/>
              <a:pathLst>
                <a:path h="270933" w="533240">
                  <a:moveTo>
                    <a:pt x="0" y="0"/>
                  </a:moveTo>
                  <a:lnTo>
                    <a:pt x="533240" y="0"/>
                  </a:lnTo>
                  <a:lnTo>
                    <a:pt x="533240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028700" y="6621062"/>
            <a:ext cx="7169922" cy="737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64"/>
              </a:lnSpc>
            </a:pPr>
            <a:r>
              <a:rPr lang="en-US" sz="4331">
                <a:solidFill>
                  <a:srgbClr val="FFFFFF"/>
                </a:solidFill>
                <a:latin typeface="Blinker"/>
              </a:rPr>
              <a:t>Đỗ Xuân Dũng -20184243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28700" y="7730243"/>
            <a:ext cx="7169922" cy="737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64"/>
              </a:lnSpc>
            </a:pPr>
            <a:r>
              <a:rPr lang="en-US" sz="4331">
                <a:solidFill>
                  <a:srgbClr val="FFFFFF"/>
                </a:solidFill>
                <a:latin typeface="Blinker"/>
              </a:rPr>
              <a:t>Trần Ngọc Đức -20184245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28700" y="8858475"/>
            <a:ext cx="5414365" cy="588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39"/>
              </a:lnSpc>
            </a:pPr>
            <a:r>
              <a:rPr lang="en-US" sz="3456">
                <a:solidFill>
                  <a:srgbClr val="FFFFFF"/>
                </a:solidFill>
                <a:latin typeface="Blinker"/>
              </a:rPr>
              <a:t>Mentor: Mr.Dao Thanh Chung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7372178" y="9349786"/>
            <a:ext cx="784652" cy="76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31"/>
              </a:lnSpc>
            </a:pPr>
            <a:r>
              <a:rPr lang="en-US" sz="4451">
                <a:solidFill>
                  <a:srgbClr val="FFFFFF"/>
                </a:solidFill>
                <a:latin typeface="League Spartan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413817" y="9520091"/>
            <a:ext cx="2775927" cy="766909"/>
            <a:chOff x="0" y="0"/>
            <a:chExt cx="1221206" cy="337384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221206" cy="337384"/>
            </a:xfrm>
            <a:custGeom>
              <a:avLst/>
              <a:gdLst/>
              <a:ahLst/>
              <a:cxnLst/>
              <a:rect r="r" b="b" t="t" l="l"/>
              <a:pathLst>
                <a:path h="337384" w="1221206">
                  <a:moveTo>
                    <a:pt x="0" y="0"/>
                  </a:moveTo>
                  <a:lnTo>
                    <a:pt x="1221206" y="0"/>
                  </a:lnTo>
                  <a:lnTo>
                    <a:pt x="1221206" y="337384"/>
                  </a:lnTo>
                  <a:lnTo>
                    <a:pt x="0" y="337384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189744" y="9153679"/>
            <a:ext cx="1098256" cy="1133321"/>
            <a:chOff x="0" y="0"/>
            <a:chExt cx="483153" cy="498579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483153" cy="498579"/>
            </a:xfrm>
            <a:custGeom>
              <a:avLst/>
              <a:gdLst/>
              <a:ahLst/>
              <a:cxnLst/>
              <a:rect r="r" b="b" t="t" l="l"/>
              <a:pathLst>
                <a:path h="498579" w="483153">
                  <a:moveTo>
                    <a:pt x="0" y="0"/>
                  </a:moveTo>
                  <a:lnTo>
                    <a:pt x="483153" y="0"/>
                  </a:lnTo>
                  <a:lnTo>
                    <a:pt x="483153" y="498579"/>
                  </a:lnTo>
                  <a:lnTo>
                    <a:pt x="0" y="498579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4877739" y="9548810"/>
            <a:ext cx="1848082" cy="56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20"/>
              </a:lnSpc>
            </a:pPr>
            <a:r>
              <a:rPr lang="en-US" sz="3229">
                <a:solidFill>
                  <a:srgbClr val="FFFFFF"/>
                </a:solidFill>
                <a:latin typeface="Blinker"/>
              </a:rPr>
              <a:t>Group B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372178" y="9349786"/>
            <a:ext cx="784652" cy="76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31"/>
              </a:lnSpc>
            </a:pPr>
            <a:r>
              <a:rPr lang="en-US" sz="4451">
                <a:solidFill>
                  <a:srgbClr val="FFFFFF"/>
                </a:solidFill>
                <a:latin typeface="League Spartan"/>
              </a:rPr>
              <a:t>5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05868" y="3575741"/>
            <a:ext cx="14671712" cy="498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23"/>
              </a:lnSpc>
            </a:pPr>
            <a:r>
              <a:rPr lang="en-US" sz="2945">
                <a:solidFill>
                  <a:srgbClr val="000000"/>
                </a:solidFill>
                <a:latin typeface="Blinker"/>
              </a:rPr>
              <a:t>Intergrated some payment method like Momo,ZaloPay, Paypal,...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739325" y="2785898"/>
            <a:ext cx="9295384" cy="683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33"/>
              </a:lnSpc>
            </a:pPr>
            <a:r>
              <a:rPr lang="en-US" sz="3952">
                <a:solidFill>
                  <a:srgbClr val="1F4D7A"/>
                </a:solidFill>
                <a:latin typeface="Blinker"/>
              </a:rPr>
              <a:t>Payment method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705868" y="2576194"/>
            <a:ext cx="865232" cy="892857"/>
            <a:chOff x="0" y="0"/>
            <a:chExt cx="483153" cy="498579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483153" cy="498579"/>
            </a:xfrm>
            <a:custGeom>
              <a:avLst/>
              <a:gdLst/>
              <a:ahLst/>
              <a:cxnLst/>
              <a:rect r="r" b="b" t="t" l="l"/>
              <a:pathLst>
                <a:path h="498579" w="483153">
                  <a:moveTo>
                    <a:pt x="0" y="0"/>
                  </a:moveTo>
                  <a:lnTo>
                    <a:pt x="483153" y="0"/>
                  </a:lnTo>
                  <a:lnTo>
                    <a:pt x="483153" y="498579"/>
                  </a:lnTo>
                  <a:lnTo>
                    <a:pt x="0" y="498579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849594" y="2731553"/>
            <a:ext cx="618167" cy="598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9"/>
              </a:lnSpc>
            </a:pPr>
            <a:r>
              <a:rPr lang="en-US" sz="3506">
                <a:solidFill>
                  <a:srgbClr val="FFFFFF"/>
                </a:solidFill>
                <a:latin typeface="League Spartan"/>
              </a:rPr>
              <a:t>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05868" y="5910151"/>
            <a:ext cx="14671712" cy="498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23"/>
              </a:lnSpc>
            </a:pPr>
            <a:r>
              <a:rPr lang="en-US" sz="2945">
                <a:solidFill>
                  <a:srgbClr val="000000"/>
                </a:solidFill>
                <a:latin typeface="Blinker"/>
              </a:rPr>
              <a:t>User can find the product to view and buy it easily.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739325" y="5120308"/>
            <a:ext cx="8760097" cy="683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33"/>
              </a:lnSpc>
            </a:pPr>
            <a:r>
              <a:rPr lang="en-US" sz="3952">
                <a:solidFill>
                  <a:srgbClr val="1F4D7A"/>
                </a:solidFill>
                <a:latin typeface="Blinker"/>
              </a:rPr>
              <a:t>Search product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705868" y="4910604"/>
            <a:ext cx="865232" cy="892857"/>
            <a:chOff x="0" y="0"/>
            <a:chExt cx="483153" cy="498579"/>
          </a:xfrm>
        </p:grpSpPr>
        <p:sp>
          <p:nvSpPr>
            <p:cNvPr name="Freeform 19" id="19"/>
            <p:cNvSpPr/>
            <p:nvPr/>
          </p:nvSpPr>
          <p:spPr>
            <a:xfrm>
              <a:off x="0" y="0"/>
              <a:ext cx="483153" cy="498579"/>
            </a:xfrm>
            <a:custGeom>
              <a:avLst/>
              <a:gdLst/>
              <a:ahLst/>
              <a:cxnLst/>
              <a:rect r="r" b="b" t="t" l="l"/>
              <a:pathLst>
                <a:path h="498579" w="483153">
                  <a:moveTo>
                    <a:pt x="0" y="0"/>
                  </a:moveTo>
                  <a:lnTo>
                    <a:pt x="483153" y="0"/>
                  </a:lnTo>
                  <a:lnTo>
                    <a:pt x="483153" y="498579"/>
                  </a:lnTo>
                  <a:lnTo>
                    <a:pt x="0" y="498579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849594" y="5065963"/>
            <a:ext cx="618167" cy="598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9"/>
              </a:lnSpc>
            </a:pPr>
            <a:r>
              <a:rPr lang="en-US" sz="3506">
                <a:solidFill>
                  <a:srgbClr val="FFFFFF"/>
                </a:solidFill>
                <a:latin typeface="League Spartan"/>
              </a:rPr>
              <a:t>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705868" y="8244561"/>
            <a:ext cx="14671712" cy="498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23"/>
              </a:lnSpc>
            </a:pPr>
            <a:r>
              <a:rPr lang="en-US" sz="2945">
                <a:solidFill>
                  <a:srgbClr val="000000"/>
                </a:solidFill>
                <a:latin typeface="Blinker"/>
              </a:rPr>
              <a:t>User can register and log in by google or facebook and quickly reach the website.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739325" y="7454719"/>
            <a:ext cx="8760097" cy="683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33"/>
              </a:lnSpc>
            </a:pPr>
            <a:r>
              <a:rPr lang="en-US" sz="3952">
                <a:solidFill>
                  <a:srgbClr val="1F4D7A"/>
                </a:solidFill>
                <a:latin typeface="Blinker"/>
              </a:rPr>
              <a:t>Authentication by google,facebook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705868" y="7245015"/>
            <a:ext cx="865232" cy="892857"/>
            <a:chOff x="0" y="0"/>
            <a:chExt cx="483153" cy="498579"/>
          </a:xfrm>
        </p:grpSpPr>
        <p:sp>
          <p:nvSpPr>
            <p:cNvPr name="Freeform 25" id="25"/>
            <p:cNvSpPr/>
            <p:nvPr/>
          </p:nvSpPr>
          <p:spPr>
            <a:xfrm>
              <a:off x="0" y="0"/>
              <a:ext cx="483153" cy="498579"/>
            </a:xfrm>
            <a:custGeom>
              <a:avLst/>
              <a:gdLst/>
              <a:ahLst/>
              <a:cxnLst/>
              <a:rect r="r" b="b" t="t" l="l"/>
              <a:pathLst>
                <a:path h="498579" w="483153">
                  <a:moveTo>
                    <a:pt x="0" y="0"/>
                  </a:moveTo>
                  <a:lnTo>
                    <a:pt x="483153" y="0"/>
                  </a:lnTo>
                  <a:lnTo>
                    <a:pt x="483153" y="498579"/>
                  </a:lnTo>
                  <a:lnTo>
                    <a:pt x="0" y="498579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849594" y="7400374"/>
            <a:ext cx="618167" cy="598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9"/>
              </a:lnSpc>
            </a:pPr>
            <a:r>
              <a:rPr lang="en-US" sz="3506">
                <a:solidFill>
                  <a:srgbClr val="FFFFFF"/>
                </a:solidFill>
                <a:latin typeface="League Spartan"/>
              </a:rPr>
              <a:t>3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926371" y="430484"/>
            <a:ext cx="17361629" cy="1898151"/>
            <a:chOff x="0" y="0"/>
            <a:chExt cx="5694120" cy="622539"/>
          </a:xfrm>
        </p:grpSpPr>
        <p:sp>
          <p:nvSpPr>
            <p:cNvPr name="Freeform 29" id="29"/>
            <p:cNvSpPr/>
            <p:nvPr/>
          </p:nvSpPr>
          <p:spPr>
            <a:xfrm>
              <a:off x="0" y="0"/>
              <a:ext cx="5694119" cy="622539"/>
            </a:xfrm>
            <a:custGeom>
              <a:avLst/>
              <a:gdLst/>
              <a:ahLst/>
              <a:cxnLst/>
              <a:rect r="r" b="b" t="t" l="l"/>
              <a:pathLst>
                <a:path h="622539" w="5694119">
                  <a:moveTo>
                    <a:pt x="0" y="0"/>
                  </a:moveTo>
                  <a:lnTo>
                    <a:pt x="5694119" y="0"/>
                  </a:lnTo>
                  <a:lnTo>
                    <a:pt x="5694119" y="622539"/>
                  </a:lnTo>
                  <a:lnTo>
                    <a:pt x="0" y="622539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-677168" y="-760095"/>
            <a:ext cx="2031504" cy="3088730"/>
            <a:chOff x="0" y="0"/>
            <a:chExt cx="666275" cy="1013015"/>
          </a:xfrm>
        </p:grpSpPr>
        <p:sp>
          <p:nvSpPr>
            <p:cNvPr name="Freeform 32" id="32"/>
            <p:cNvSpPr/>
            <p:nvPr/>
          </p:nvSpPr>
          <p:spPr>
            <a:xfrm>
              <a:off x="0" y="0"/>
              <a:ext cx="666275" cy="1013015"/>
            </a:xfrm>
            <a:custGeom>
              <a:avLst/>
              <a:gdLst/>
              <a:ahLst/>
              <a:cxnLst/>
              <a:rect r="r" b="b" t="t" l="l"/>
              <a:pathLst>
                <a:path h="1013015" w="666275">
                  <a:moveTo>
                    <a:pt x="0" y="0"/>
                  </a:moveTo>
                  <a:lnTo>
                    <a:pt x="666275" y="0"/>
                  </a:lnTo>
                  <a:lnTo>
                    <a:pt x="666275" y="1013015"/>
                  </a:lnTo>
                  <a:lnTo>
                    <a:pt x="0" y="1013015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1705868" y="923925"/>
            <a:ext cx="8501363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League Spartan"/>
              </a:rPr>
              <a:t>Extension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18504" y="6313364"/>
            <a:ext cx="12875652" cy="4916591"/>
            <a:chOff x="0" y="0"/>
            <a:chExt cx="3391118" cy="129490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3391118" cy="1294904"/>
            </a:xfrm>
            <a:custGeom>
              <a:avLst/>
              <a:gdLst/>
              <a:ahLst/>
              <a:cxnLst/>
              <a:rect r="r" b="b" t="t" l="l"/>
              <a:pathLst>
                <a:path h="1294904" w="3391118">
                  <a:moveTo>
                    <a:pt x="0" y="0"/>
                  </a:moveTo>
                  <a:lnTo>
                    <a:pt x="3391118" y="0"/>
                  </a:lnTo>
                  <a:lnTo>
                    <a:pt x="3391118" y="1294904"/>
                  </a:lnTo>
                  <a:lnTo>
                    <a:pt x="0" y="1294904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0"/>
            <a:ext cx="11603496" cy="2458295"/>
            <a:chOff x="0" y="0"/>
            <a:chExt cx="3056065" cy="647452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3056065" cy="647452"/>
            </a:xfrm>
            <a:custGeom>
              <a:avLst/>
              <a:gdLst/>
              <a:ahLst/>
              <a:cxnLst/>
              <a:rect r="r" b="b" t="t" l="l"/>
              <a:pathLst>
                <a:path h="647452" w="3056065">
                  <a:moveTo>
                    <a:pt x="0" y="0"/>
                  </a:moveTo>
                  <a:lnTo>
                    <a:pt x="3056065" y="0"/>
                  </a:lnTo>
                  <a:lnTo>
                    <a:pt x="3056065" y="647452"/>
                  </a:lnTo>
                  <a:lnTo>
                    <a:pt x="0" y="647452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202249" y="0"/>
            <a:ext cx="10287041" cy="10287000"/>
            <a:chOff x="0" y="0"/>
            <a:chExt cx="6350025" cy="6350000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26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/>
              <a:stretch>
                <a:fillRect l="-31300" r="-31300" t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583419" y="7196377"/>
            <a:ext cx="6366778" cy="1534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72"/>
              </a:lnSpc>
            </a:pPr>
            <a:r>
              <a:rPr lang="en-US" sz="4408">
                <a:solidFill>
                  <a:srgbClr val="FFFFFF"/>
                </a:solidFill>
                <a:latin typeface="League Spartan"/>
              </a:rPr>
              <a:t>Thank you for your attention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83419" y="3056034"/>
            <a:ext cx="6642858" cy="2325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17"/>
              </a:lnSpc>
            </a:pPr>
            <a:r>
              <a:rPr lang="en-US" sz="4441">
                <a:solidFill>
                  <a:srgbClr val="000000"/>
                </a:solidFill>
                <a:latin typeface="Blinker"/>
              </a:rPr>
              <a:t>If you have any questions about e-commerce, welcome to ask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755321" y="3272165"/>
            <a:ext cx="6535658" cy="1161153"/>
            <a:chOff x="0" y="0"/>
            <a:chExt cx="2103833" cy="373776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2103833" cy="373776"/>
            </a:xfrm>
            <a:custGeom>
              <a:avLst/>
              <a:gdLst/>
              <a:ahLst/>
              <a:cxnLst/>
              <a:rect r="r" b="b" t="t" l="l"/>
              <a:pathLst>
                <a:path h="373776" w="2103833">
                  <a:moveTo>
                    <a:pt x="0" y="0"/>
                  </a:moveTo>
                  <a:lnTo>
                    <a:pt x="2103833" y="0"/>
                  </a:lnTo>
                  <a:lnTo>
                    <a:pt x="2103833" y="373776"/>
                  </a:lnTo>
                  <a:lnTo>
                    <a:pt x="0" y="373776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755321" y="4837579"/>
            <a:ext cx="6535658" cy="1161153"/>
            <a:chOff x="0" y="0"/>
            <a:chExt cx="2103833" cy="373776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2103833" cy="373776"/>
            </a:xfrm>
            <a:custGeom>
              <a:avLst/>
              <a:gdLst/>
              <a:ahLst/>
              <a:cxnLst/>
              <a:rect r="r" b="b" t="t" l="l"/>
              <a:pathLst>
                <a:path h="373776" w="2103833">
                  <a:moveTo>
                    <a:pt x="0" y="0"/>
                  </a:moveTo>
                  <a:lnTo>
                    <a:pt x="2103833" y="0"/>
                  </a:lnTo>
                  <a:lnTo>
                    <a:pt x="2103833" y="373776"/>
                  </a:lnTo>
                  <a:lnTo>
                    <a:pt x="0" y="373776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755321" y="6406327"/>
            <a:ext cx="6535658" cy="1161153"/>
            <a:chOff x="0" y="0"/>
            <a:chExt cx="2103833" cy="373776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2103833" cy="373776"/>
            </a:xfrm>
            <a:custGeom>
              <a:avLst/>
              <a:gdLst/>
              <a:ahLst/>
              <a:cxnLst/>
              <a:rect r="r" b="b" t="t" l="l"/>
              <a:pathLst>
                <a:path h="373776" w="2103833">
                  <a:moveTo>
                    <a:pt x="0" y="0"/>
                  </a:moveTo>
                  <a:lnTo>
                    <a:pt x="2103833" y="0"/>
                  </a:lnTo>
                  <a:lnTo>
                    <a:pt x="2103833" y="373776"/>
                  </a:lnTo>
                  <a:lnTo>
                    <a:pt x="0" y="373776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23392" y="3272165"/>
            <a:ext cx="6535658" cy="1161153"/>
            <a:chOff x="0" y="0"/>
            <a:chExt cx="2103833" cy="373776"/>
          </a:xfrm>
        </p:grpSpPr>
        <p:sp>
          <p:nvSpPr>
            <p:cNvPr name="Freeform 12" id="12"/>
            <p:cNvSpPr/>
            <p:nvPr/>
          </p:nvSpPr>
          <p:spPr>
            <a:xfrm>
              <a:off x="0" y="0"/>
              <a:ext cx="2103833" cy="373776"/>
            </a:xfrm>
            <a:custGeom>
              <a:avLst/>
              <a:gdLst/>
              <a:ahLst/>
              <a:cxnLst/>
              <a:rect r="r" b="b" t="t" l="l"/>
              <a:pathLst>
                <a:path h="373776" w="2103833">
                  <a:moveTo>
                    <a:pt x="0" y="0"/>
                  </a:moveTo>
                  <a:lnTo>
                    <a:pt x="2103833" y="0"/>
                  </a:lnTo>
                  <a:lnTo>
                    <a:pt x="2103833" y="373776"/>
                  </a:lnTo>
                  <a:lnTo>
                    <a:pt x="0" y="373776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923392" y="4837579"/>
            <a:ext cx="6535658" cy="1161153"/>
            <a:chOff x="0" y="0"/>
            <a:chExt cx="2103833" cy="373776"/>
          </a:xfrm>
        </p:grpSpPr>
        <p:sp>
          <p:nvSpPr>
            <p:cNvPr name="Freeform 15" id="15"/>
            <p:cNvSpPr/>
            <p:nvPr/>
          </p:nvSpPr>
          <p:spPr>
            <a:xfrm>
              <a:off x="0" y="0"/>
              <a:ext cx="2103833" cy="373776"/>
            </a:xfrm>
            <a:custGeom>
              <a:avLst/>
              <a:gdLst/>
              <a:ahLst/>
              <a:cxnLst/>
              <a:rect r="r" b="b" t="t" l="l"/>
              <a:pathLst>
                <a:path h="373776" w="2103833">
                  <a:moveTo>
                    <a:pt x="0" y="0"/>
                  </a:moveTo>
                  <a:lnTo>
                    <a:pt x="2103833" y="0"/>
                  </a:lnTo>
                  <a:lnTo>
                    <a:pt x="2103833" y="373776"/>
                  </a:lnTo>
                  <a:lnTo>
                    <a:pt x="0" y="373776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923392" y="6406327"/>
            <a:ext cx="6535658" cy="1161153"/>
            <a:chOff x="0" y="0"/>
            <a:chExt cx="2103833" cy="373776"/>
          </a:xfrm>
        </p:grpSpPr>
        <p:sp>
          <p:nvSpPr>
            <p:cNvPr name="Freeform 18" id="18"/>
            <p:cNvSpPr/>
            <p:nvPr/>
          </p:nvSpPr>
          <p:spPr>
            <a:xfrm>
              <a:off x="0" y="0"/>
              <a:ext cx="2103833" cy="373776"/>
            </a:xfrm>
            <a:custGeom>
              <a:avLst/>
              <a:gdLst/>
              <a:ahLst/>
              <a:cxnLst/>
              <a:rect r="r" b="b" t="t" l="l"/>
              <a:pathLst>
                <a:path h="373776" w="2103833">
                  <a:moveTo>
                    <a:pt x="0" y="0"/>
                  </a:moveTo>
                  <a:lnTo>
                    <a:pt x="2103833" y="0"/>
                  </a:lnTo>
                  <a:lnTo>
                    <a:pt x="2103833" y="373776"/>
                  </a:lnTo>
                  <a:lnTo>
                    <a:pt x="0" y="373776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4413817" y="9520091"/>
            <a:ext cx="2775927" cy="766909"/>
            <a:chOff x="0" y="0"/>
            <a:chExt cx="1221206" cy="337384"/>
          </a:xfrm>
        </p:grpSpPr>
        <p:sp>
          <p:nvSpPr>
            <p:cNvPr name="Freeform 21" id="21"/>
            <p:cNvSpPr/>
            <p:nvPr/>
          </p:nvSpPr>
          <p:spPr>
            <a:xfrm>
              <a:off x="0" y="0"/>
              <a:ext cx="1221206" cy="337384"/>
            </a:xfrm>
            <a:custGeom>
              <a:avLst/>
              <a:gdLst/>
              <a:ahLst/>
              <a:cxnLst/>
              <a:rect r="r" b="b" t="t" l="l"/>
              <a:pathLst>
                <a:path h="337384" w="1221206">
                  <a:moveTo>
                    <a:pt x="0" y="0"/>
                  </a:moveTo>
                  <a:lnTo>
                    <a:pt x="1221206" y="0"/>
                  </a:lnTo>
                  <a:lnTo>
                    <a:pt x="1221206" y="337384"/>
                  </a:lnTo>
                  <a:lnTo>
                    <a:pt x="0" y="337384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7189744" y="9153679"/>
            <a:ext cx="1098256" cy="1133321"/>
            <a:chOff x="0" y="0"/>
            <a:chExt cx="483153" cy="498579"/>
          </a:xfrm>
        </p:grpSpPr>
        <p:sp>
          <p:nvSpPr>
            <p:cNvPr name="Freeform 24" id="24"/>
            <p:cNvSpPr/>
            <p:nvPr/>
          </p:nvSpPr>
          <p:spPr>
            <a:xfrm>
              <a:off x="0" y="0"/>
              <a:ext cx="483153" cy="498579"/>
            </a:xfrm>
            <a:custGeom>
              <a:avLst/>
              <a:gdLst/>
              <a:ahLst/>
              <a:cxnLst/>
              <a:rect r="r" b="b" t="t" l="l"/>
              <a:pathLst>
                <a:path h="498579" w="483153">
                  <a:moveTo>
                    <a:pt x="0" y="0"/>
                  </a:moveTo>
                  <a:lnTo>
                    <a:pt x="483153" y="0"/>
                  </a:lnTo>
                  <a:lnTo>
                    <a:pt x="483153" y="498579"/>
                  </a:lnTo>
                  <a:lnTo>
                    <a:pt x="0" y="498579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26371" y="430484"/>
            <a:ext cx="17361629" cy="1898151"/>
            <a:chOff x="0" y="0"/>
            <a:chExt cx="5694120" cy="622539"/>
          </a:xfrm>
        </p:grpSpPr>
        <p:sp>
          <p:nvSpPr>
            <p:cNvPr name="Freeform 27" id="27"/>
            <p:cNvSpPr/>
            <p:nvPr/>
          </p:nvSpPr>
          <p:spPr>
            <a:xfrm>
              <a:off x="0" y="0"/>
              <a:ext cx="5694119" cy="622539"/>
            </a:xfrm>
            <a:custGeom>
              <a:avLst/>
              <a:gdLst/>
              <a:ahLst/>
              <a:cxnLst/>
              <a:rect r="r" b="b" t="t" l="l"/>
              <a:pathLst>
                <a:path h="622539" w="5694119">
                  <a:moveTo>
                    <a:pt x="0" y="0"/>
                  </a:moveTo>
                  <a:lnTo>
                    <a:pt x="5694119" y="0"/>
                  </a:lnTo>
                  <a:lnTo>
                    <a:pt x="5694119" y="622539"/>
                  </a:lnTo>
                  <a:lnTo>
                    <a:pt x="0" y="622539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-677168" y="-760095"/>
            <a:ext cx="2031504" cy="3088730"/>
            <a:chOff x="0" y="0"/>
            <a:chExt cx="666275" cy="1013015"/>
          </a:xfrm>
        </p:grpSpPr>
        <p:sp>
          <p:nvSpPr>
            <p:cNvPr name="Freeform 30" id="30"/>
            <p:cNvSpPr/>
            <p:nvPr/>
          </p:nvSpPr>
          <p:spPr>
            <a:xfrm>
              <a:off x="0" y="0"/>
              <a:ext cx="666275" cy="1013015"/>
            </a:xfrm>
            <a:custGeom>
              <a:avLst/>
              <a:gdLst/>
              <a:ahLst/>
              <a:cxnLst/>
              <a:rect r="r" b="b" t="t" l="l"/>
              <a:pathLst>
                <a:path h="1013015" w="666275">
                  <a:moveTo>
                    <a:pt x="0" y="0"/>
                  </a:moveTo>
                  <a:lnTo>
                    <a:pt x="666275" y="0"/>
                  </a:lnTo>
                  <a:lnTo>
                    <a:pt x="666275" y="1013015"/>
                  </a:lnTo>
                  <a:lnTo>
                    <a:pt x="0" y="1013015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32" id="3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537368" y="7294769"/>
            <a:ext cx="3292689" cy="2992231"/>
          </a:xfrm>
          <a:prstGeom prst="rect">
            <a:avLst/>
          </a:prstGeom>
        </p:spPr>
      </p:pic>
      <p:sp>
        <p:nvSpPr>
          <p:cNvPr name="TextBox 33" id="33"/>
          <p:cNvSpPr txBox="true"/>
          <p:nvPr/>
        </p:nvSpPr>
        <p:spPr>
          <a:xfrm rot="0">
            <a:off x="3234082" y="3395988"/>
            <a:ext cx="5641232" cy="760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14"/>
              </a:lnSpc>
            </a:pPr>
            <a:r>
              <a:rPr lang="en-US" sz="4367">
                <a:solidFill>
                  <a:srgbClr val="FFFFFF"/>
                </a:solidFill>
                <a:latin typeface="Blinker"/>
              </a:rPr>
              <a:t>Introduction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3234082" y="4961401"/>
            <a:ext cx="5029123" cy="760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14"/>
              </a:lnSpc>
            </a:pPr>
            <a:r>
              <a:rPr lang="en-US" sz="4367">
                <a:solidFill>
                  <a:srgbClr val="FFFFFF"/>
                </a:solidFill>
                <a:latin typeface="Blinker"/>
              </a:rPr>
              <a:t>Project Structure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3234082" y="6530149"/>
            <a:ext cx="5029123" cy="760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14"/>
              </a:lnSpc>
            </a:pPr>
            <a:r>
              <a:rPr lang="en-US" sz="4367">
                <a:solidFill>
                  <a:srgbClr val="FFFFFF"/>
                </a:solidFill>
                <a:latin typeface="Blinker"/>
              </a:rPr>
              <a:t>Features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402153" y="3395988"/>
            <a:ext cx="3871997" cy="760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14"/>
              </a:lnSpc>
            </a:pPr>
            <a:r>
              <a:rPr lang="en-US" sz="4367">
                <a:solidFill>
                  <a:srgbClr val="FFFFFF"/>
                </a:solidFill>
                <a:latin typeface="Blinker"/>
              </a:rPr>
              <a:t>Demo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5124688" y="9548810"/>
            <a:ext cx="1706822" cy="565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20"/>
              </a:lnSpc>
            </a:pPr>
            <a:r>
              <a:rPr lang="en-US" sz="3229">
                <a:solidFill>
                  <a:srgbClr val="FFFFFF"/>
                </a:solidFill>
                <a:latin typeface="Blinker"/>
              </a:rPr>
              <a:t>Group 4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7372178" y="9349786"/>
            <a:ext cx="784652" cy="76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31"/>
              </a:lnSpc>
            </a:pPr>
            <a:r>
              <a:rPr lang="en-US" sz="4451">
                <a:solidFill>
                  <a:srgbClr val="FFFFFF"/>
                </a:solidFill>
                <a:latin typeface="League Spartan"/>
              </a:rPr>
              <a:t>2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705868" y="923925"/>
            <a:ext cx="7901317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League Spartan"/>
              </a:rPr>
              <a:t>Table Of Content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0402153" y="4961401"/>
            <a:ext cx="3871997" cy="760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14"/>
              </a:lnSpc>
            </a:pPr>
            <a:r>
              <a:rPr lang="en-US" sz="4367">
                <a:solidFill>
                  <a:srgbClr val="FFFFFF"/>
                </a:solidFill>
                <a:latin typeface="Blinker"/>
              </a:rPr>
              <a:t>Extension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0402153" y="6522607"/>
            <a:ext cx="3871997" cy="760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14"/>
              </a:lnSpc>
            </a:pPr>
            <a:r>
              <a:rPr lang="en-US" sz="4367">
                <a:solidFill>
                  <a:srgbClr val="FFFFFF"/>
                </a:solidFill>
                <a:latin typeface="Blinker"/>
              </a:rPr>
              <a:t>Contributor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6371" y="430484"/>
            <a:ext cx="17361629" cy="1898151"/>
            <a:chOff x="0" y="0"/>
            <a:chExt cx="5694120" cy="622539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5694119" cy="622539"/>
            </a:xfrm>
            <a:custGeom>
              <a:avLst/>
              <a:gdLst/>
              <a:ahLst/>
              <a:cxnLst/>
              <a:rect r="r" b="b" t="t" l="l"/>
              <a:pathLst>
                <a:path h="622539" w="5694119">
                  <a:moveTo>
                    <a:pt x="0" y="0"/>
                  </a:moveTo>
                  <a:lnTo>
                    <a:pt x="5694119" y="0"/>
                  </a:lnTo>
                  <a:lnTo>
                    <a:pt x="5694119" y="622539"/>
                  </a:lnTo>
                  <a:lnTo>
                    <a:pt x="0" y="622539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677168" y="-760095"/>
            <a:ext cx="2031504" cy="3088730"/>
            <a:chOff x="0" y="0"/>
            <a:chExt cx="666275" cy="1013015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666275" cy="1013015"/>
            </a:xfrm>
            <a:custGeom>
              <a:avLst/>
              <a:gdLst/>
              <a:ahLst/>
              <a:cxnLst/>
              <a:rect r="r" b="b" t="t" l="l"/>
              <a:pathLst>
                <a:path h="1013015" w="666275">
                  <a:moveTo>
                    <a:pt x="0" y="0"/>
                  </a:moveTo>
                  <a:lnTo>
                    <a:pt x="666275" y="0"/>
                  </a:lnTo>
                  <a:lnTo>
                    <a:pt x="666275" y="1013015"/>
                  </a:lnTo>
                  <a:lnTo>
                    <a:pt x="0" y="1013015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705868" y="3384125"/>
            <a:ext cx="4714798" cy="5357725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705868" y="923925"/>
            <a:ext cx="4827434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League Spartan"/>
              </a:rPr>
              <a:t>Introduction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182579" y="4223630"/>
            <a:ext cx="9470594" cy="579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98"/>
              </a:lnSpc>
            </a:pPr>
            <a:r>
              <a:rPr lang="en-US" sz="3427">
                <a:solidFill>
                  <a:srgbClr val="000000"/>
                </a:solidFill>
                <a:latin typeface="Blinker"/>
              </a:rPr>
              <a:t>-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764621" y="2592888"/>
            <a:ext cx="10974251" cy="1953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803"/>
              </a:lnSpc>
            </a:pPr>
            <a:r>
              <a:rPr lang="en-US" sz="5573">
                <a:solidFill>
                  <a:srgbClr val="5271FF"/>
                </a:solidFill>
                <a:latin typeface="Blinker"/>
              </a:rPr>
              <a:t>Why do we need book ecommerce website ?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4413817" y="9520091"/>
            <a:ext cx="2775927" cy="766909"/>
            <a:chOff x="0" y="0"/>
            <a:chExt cx="1221206" cy="337384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1221206" cy="337384"/>
            </a:xfrm>
            <a:custGeom>
              <a:avLst/>
              <a:gdLst/>
              <a:ahLst/>
              <a:cxnLst/>
              <a:rect r="r" b="b" t="t" l="l"/>
              <a:pathLst>
                <a:path h="337384" w="1221206">
                  <a:moveTo>
                    <a:pt x="0" y="0"/>
                  </a:moveTo>
                  <a:lnTo>
                    <a:pt x="1221206" y="0"/>
                  </a:lnTo>
                  <a:lnTo>
                    <a:pt x="1221206" y="337384"/>
                  </a:lnTo>
                  <a:lnTo>
                    <a:pt x="0" y="337384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7189744" y="9153679"/>
            <a:ext cx="1098256" cy="1133321"/>
            <a:chOff x="0" y="0"/>
            <a:chExt cx="483153" cy="498579"/>
          </a:xfrm>
        </p:grpSpPr>
        <p:sp>
          <p:nvSpPr>
            <p:cNvPr name="Freeform 16" id="16"/>
            <p:cNvSpPr/>
            <p:nvPr/>
          </p:nvSpPr>
          <p:spPr>
            <a:xfrm>
              <a:off x="0" y="0"/>
              <a:ext cx="483153" cy="498579"/>
            </a:xfrm>
            <a:custGeom>
              <a:avLst/>
              <a:gdLst/>
              <a:ahLst/>
              <a:cxnLst/>
              <a:rect r="r" b="b" t="t" l="l"/>
              <a:pathLst>
                <a:path h="498579" w="483153">
                  <a:moveTo>
                    <a:pt x="0" y="0"/>
                  </a:moveTo>
                  <a:lnTo>
                    <a:pt x="483153" y="0"/>
                  </a:lnTo>
                  <a:lnTo>
                    <a:pt x="483153" y="498579"/>
                  </a:lnTo>
                  <a:lnTo>
                    <a:pt x="0" y="498579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4950388" y="9548810"/>
            <a:ext cx="1702784" cy="56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20"/>
              </a:lnSpc>
            </a:pPr>
            <a:r>
              <a:rPr lang="en-US" sz="3229">
                <a:solidFill>
                  <a:srgbClr val="FFFFFF"/>
                </a:solidFill>
                <a:latin typeface="Blinker"/>
              </a:rPr>
              <a:t>Group 4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372178" y="9349786"/>
            <a:ext cx="784652" cy="76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31"/>
              </a:lnSpc>
            </a:pPr>
            <a:r>
              <a:rPr lang="en-US" sz="4451">
                <a:solidFill>
                  <a:srgbClr val="FFFFFF"/>
                </a:solidFill>
                <a:latin typeface="League Spartan"/>
              </a:rPr>
              <a:t>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705314" y="4736655"/>
            <a:ext cx="10425123" cy="6580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98"/>
              </a:lnSpc>
            </a:pPr>
            <a:r>
              <a:rPr lang="en-US" sz="3427">
                <a:solidFill>
                  <a:srgbClr val="000000"/>
                </a:solidFill>
                <a:latin typeface="Blinker Medium"/>
              </a:rPr>
              <a:t> _ </a:t>
            </a:r>
            <a:r>
              <a:rPr lang="en-US" sz="3427">
                <a:solidFill>
                  <a:srgbClr val="000000"/>
                </a:solidFill>
                <a:latin typeface="Blinker Bold"/>
              </a:rPr>
              <a:t>Customer Convenience</a:t>
            </a:r>
            <a:r>
              <a:rPr lang="en-US" sz="3427">
                <a:solidFill>
                  <a:srgbClr val="000000"/>
                </a:solidFill>
                <a:latin typeface="Blinker Medium"/>
              </a:rPr>
              <a:t>: simple and easy option for customer to make purchases.</a:t>
            </a:r>
          </a:p>
          <a:p>
            <a:pPr>
              <a:lnSpc>
                <a:spcPts val="4798"/>
              </a:lnSpc>
            </a:pPr>
            <a:r>
              <a:rPr lang="en-US" sz="3427">
                <a:solidFill>
                  <a:srgbClr val="000000"/>
                </a:solidFill>
                <a:latin typeface="Blinker Medium"/>
              </a:rPr>
              <a:t>-</a:t>
            </a:r>
            <a:r>
              <a:rPr lang="en-US" sz="3427">
                <a:solidFill>
                  <a:srgbClr val="000000"/>
                </a:solidFill>
                <a:latin typeface="Blinker Bold"/>
              </a:rPr>
              <a:t>Unlimited capacity</a:t>
            </a:r>
            <a:r>
              <a:rPr lang="en-US" sz="3427">
                <a:solidFill>
                  <a:srgbClr val="000000"/>
                </a:solidFill>
                <a:latin typeface="Blinker Medium"/>
              </a:rPr>
              <a:t>: having an online database allows you to offer a wider range of titles and increase their exposure to all the stock you have.</a:t>
            </a:r>
          </a:p>
          <a:p>
            <a:pPr>
              <a:lnSpc>
                <a:spcPts val="4798"/>
              </a:lnSpc>
            </a:pPr>
            <a:r>
              <a:rPr lang="en-US" sz="3427">
                <a:solidFill>
                  <a:srgbClr val="000000"/>
                </a:solidFill>
                <a:latin typeface="Blinker Medium"/>
              </a:rPr>
              <a:t>-</a:t>
            </a:r>
            <a:r>
              <a:rPr lang="en-US" sz="3427">
                <a:solidFill>
                  <a:srgbClr val="000000"/>
                </a:solidFill>
                <a:latin typeface="Blinker Bold"/>
              </a:rPr>
              <a:t>Enhanced customer experience</a:t>
            </a:r>
            <a:r>
              <a:rPr lang="en-US" sz="3427">
                <a:solidFill>
                  <a:srgbClr val="000000"/>
                </a:solidFill>
                <a:latin typeface="Blinker Medium"/>
              </a:rPr>
              <a:t>: gives readers the ability to check reviews, comments, suggestions, and feedback </a:t>
            </a:r>
          </a:p>
          <a:p>
            <a:pPr>
              <a:lnSpc>
                <a:spcPts val="4798"/>
              </a:lnSpc>
            </a:pPr>
          </a:p>
          <a:p>
            <a:pPr>
              <a:lnSpc>
                <a:spcPts val="4798"/>
              </a:lnSpc>
            </a:pPr>
            <a:r>
              <a:rPr lang="en-US" sz="3427">
                <a:solidFill>
                  <a:srgbClr val="000000"/>
                </a:solidFill>
                <a:latin typeface="Blinker Medium"/>
              </a:rPr>
              <a:t> </a:t>
            </a:r>
          </a:p>
          <a:p>
            <a:pPr>
              <a:lnSpc>
                <a:spcPts val="4798"/>
              </a:lnSpc>
            </a:pPr>
          </a:p>
          <a:p>
            <a:pPr>
              <a:lnSpc>
                <a:spcPts val="4798"/>
              </a:lnSpc>
            </a:pPr>
            <a:r>
              <a:rPr lang="en-US" sz="3427">
                <a:solidFill>
                  <a:srgbClr val="000000"/>
                </a:solidFill>
                <a:latin typeface="Blinker"/>
              </a:rPr>
              <a:t>-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77168" y="2785510"/>
            <a:ext cx="11000251" cy="8999986"/>
            <a:chOff x="0" y="0"/>
            <a:chExt cx="3607769" cy="2951739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3607769" cy="2951739"/>
            </a:xfrm>
            <a:custGeom>
              <a:avLst/>
              <a:gdLst/>
              <a:ahLst/>
              <a:cxnLst/>
              <a:rect r="r" b="b" t="t" l="l"/>
              <a:pathLst>
                <a:path h="2951739" w="3607769">
                  <a:moveTo>
                    <a:pt x="0" y="0"/>
                  </a:moveTo>
                  <a:lnTo>
                    <a:pt x="3607769" y="0"/>
                  </a:lnTo>
                  <a:lnTo>
                    <a:pt x="3607769" y="2951739"/>
                  </a:lnTo>
                  <a:lnTo>
                    <a:pt x="0" y="2951739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0337311" y="2467512"/>
            <a:ext cx="7819519" cy="7819488"/>
            <a:chOff x="0" y="0"/>
            <a:chExt cx="6350025" cy="635000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26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/>
              <a:stretch>
                <a:fillRect l="-24999" r="-24999" t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4413817" y="9520091"/>
            <a:ext cx="2775927" cy="766909"/>
            <a:chOff x="0" y="0"/>
            <a:chExt cx="1221206" cy="337384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1221206" cy="337384"/>
            </a:xfrm>
            <a:custGeom>
              <a:avLst/>
              <a:gdLst/>
              <a:ahLst/>
              <a:cxnLst/>
              <a:rect r="r" b="b" t="t" l="l"/>
              <a:pathLst>
                <a:path h="337384" w="1221206">
                  <a:moveTo>
                    <a:pt x="0" y="0"/>
                  </a:moveTo>
                  <a:lnTo>
                    <a:pt x="1221206" y="0"/>
                  </a:lnTo>
                  <a:lnTo>
                    <a:pt x="1221206" y="337384"/>
                  </a:lnTo>
                  <a:lnTo>
                    <a:pt x="0" y="337384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189744" y="9153679"/>
            <a:ext cx="1098256" cy="1133321"/>
            <a:chOff x="0" y="0"/>
            <a:chExt cx="483153" cy="498579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483153" cy="498579"/>
            </a:xfrm>
            <a:custGeom>
              <a:avLst/>
              <a:gdLst/>
              <a:ahLst/>
              <a:cxnLst/>
              <a:rect r="r" b="b" t="t" l="l"/>
              <a:pathLst>
                <a:path h="498579" w="483153">
                  <a:moveTo>
                    <a:pt x="0" y="0"/>
                  </a:moveTo>
                  <a:lnTo>
                    <a:pt x="483153" y="0"/>
                  </a:lnTo>
                  <a:lnTo>
                    <a:pt x="483153" y="498579"/>
                  </a:lnTo>
                  <a:lnTo>
                    <a:pt x="0" y="498579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354336" y="3422183"/>
            <a:ext cx="7863057" cy="737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64"/>
              </a:lnSpc>
            </a:pPr>
            <a:r>
              <a:rPr lang="en-US" sz="4331">
                <a:solidFill>
                  <a:srgbClr val="FFFFFF"/>
                </a:solidFill>
                <a:latin typeface="Blinker"/>
              </a:rPr>
              <a:t>Technology used: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124688" y="9548810"/>
            <a:ext cx="1663387" cy="565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20"/>
              </a:lnSpc>
            </a:pPr>
            <a:r>
              <a:rPr lang="en-US" sz="3229">
                <a:solidFill>
                  <a:srgbClr val="FFFFFF"/>
                </a:solidFill>
                <a:latin typeface="Blinker"/>
              </a:rPr>
              <a:t>Group 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372178" y="9349786"/>
            <a:ext cx="784652" cy="76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31"/>
              </a:lnSpc>
            </a:pPr>
            <a:r>
              <a:rPr lang="en-US" sz="4451">
                <a:solidFill>
                  <a:srgbClr val="FFFFFF"/>
                </a:solidFill>
                <a:latin typeface="League Spartan"/>
              </a:rPr>
              <a:t>1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926371" y="430484"/>
            <a:ext cx="17361629" cy="1898151"/>
            <a:chOff x="0" y="0"/>
            <a:chExt cx="5694120" cy="622539"/>
          </a:xfrm>
        </p:grpSpPr>
        <p:sp>
          <p:nvSpPr>
            <p:cNvPr name="Freeform 17" id="17"/>
            <p:cNvSpPr/>
            <p:nvPr/>
          </p:nvSpPr>
          <p:spPr>
            <a:xfrm>
              <a:off x="0" y="0"/>
              <a:ext cx="5694119" cy="622539"/>
            </a:xfrm>
            <a:custGeom>
              <a:avLst/>
              <a:gdLst/>
              <a:ahLst/>
              <a:cxnLst/>
              <a:rect r="r" b="b" t="t" l="l"/>
              <a:pathLst>
                <a:path h="622539" w="5694119">
                  <a:moveTo>
                    <a:pt x="0" y="0"/>
                  </a:moveTo>
                  <a:lnTo>
                    <a:pt x="5694119" y="0"/>
                  </a:lnTo>
                  <a:lnTo>
                    <a:pt x="5694119" y="622539"/>
                  </a:lnTo>
                  <a:lnTo>
                    <a:pt x="0" y="622539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-677168" y="-760095"/>
            <a:ext cx="2031504" cy="3088730"/>
            <a:chOff x="0" y="0"/>
            <a:chExt cx="666275" cy="1013015"/>
          </a:xfrm>
        </p:grpSpPr>
        <p:sp>
          <p:nvSpPr>
            <p:cNvPr name="Freeform 20" id="20"/>
            <p:cNvSpPr/>
            <p:nvPr/>
          </p:nvSpPr>
          <p:spPr>
            <a:xfrm>
              <a:off x="0" y="0"/>
              <a:ext cx="666275" cy="1013015"/>
            </a:xfrm>
            <a:custGeom>
              <a:avLst/>
              <a:gdLst/>
              <a:ahLst/>
              <a:cxnLst/>
              <a:rect r="r" b="b" t="t" l="l"/>
              <a:pathLst>
                <a:path h="1013015" w="666275">
                  <a:moveTo>
                    <a:pt x="0" y="0"/>
                  </a:moveTo>
                  <a:lnTo>
                    <a:pt x="666275" y="0"/>
                  </a:lnTo>
                  <a:lnTo>
                    <a:pt x="666275" y="1013015"/>
                  </a:lnTo>
                  <a:lnTo>
                    <a:pt x="0" y="1013015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705868" y="923925"/>
            <a:ext cx="4827434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League Spartan"/>
              </a:rPr>
              <a:t>Introduction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54336" y="5057775"/>
            <a:ext cx="7863057" cy="3785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64"/>
              </a:lnSpc>
            </a:pPr>
            <a:r>
              <a:rPr lang="en-US" sz="4331">
                <a:solidFill>
                  <a:srgbClr val="FFFFFF"/>
                </a:solidFill>
                <a:latin typeface="Blinker"/>
              </a:rPr>
              <a:t>-HTML,CSS,JS</a:t>
            </a:r>
          </a:p>
          <a:p>
            <a:pPr>
              <a:lnSpc>
                <a:spcPts val="6064"/>
              </a:lnSpc>
            </a:pPr>
            <a:r>
              <a:rPr lang="en-US" sz="4331">
                <a:solidFill>
                  <a:srgbClr val="FFFFFF"/>
                </a:solidFill>
                <a:latin typeface="Blinker"/>
              </a:rPr>
              <a:t>-JQuery</a:t>
            </a:r>
          </a:p>
          <a:p>
            <a:pPr>
              <a:lnSpc>
                <a:spcPts val="6064"/>
              </a:lnSpc>
            </a:pPr>
            <a:r>
              <a:rPr lang="en-US" sz="4331">
                <a:solidFill>
                  <a:srgbClr val="FFFFFF"/>
                </a:solidFill>
                <a:latin typeface="Blinker"/>
              </a:rPr>
              <a:t>-Bootstrap</a:t>
            </a:r>
          </a:p>
          <a:p>
            <a:pPr>
              <a:lnSpc>
                <a:spcPts val="6064"/>
              </a:lnSpc>
            </a:pPr>
            <a:r>
              <a:rPr lang="en-US" sz="4331">
                <a:solidFill>
                  <a:srgbClr val="FFFFFF"/>
                </a:solidFill>
                <a:latin typeface="Blinker"/>
              </a:rPr>
              <a:t>-PHP 8.0.1</a:t>
            </a:r>
          </a:p>
          <a:p>
            <a:pPr>
              <a:lnSpc>
                <a:spcPts val="6064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6371" y="430484"/>
            <a:ext cx="17361629" cy="1898151"/>
            <a:chOff x="0" y="0"/>
            <a:chExt cx="5694120" cy="622539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5694119" cy="622539"/>
            </a:xfrm>
            <a:custGeom>
              <a:avLst/>
              <a:gdLst/>
              <a:ahLst/>
              <a:cxnLst/>
              <a:rect r="r" b="b" t="t" l="l"/>
              <a:pathLst>
                <a:path h="622539" w="5694119">
                  <a:moveTo>
                    <a:pt x="0" y="0"/>
                  </a:moveTo>
                  <a:lnTo>
                    <a:pt x="5694119" y="0"/>
                  </a:lnTo>
                  <a:lnTo>
                    <a:pt x="5694119" y="622539"/>
                  </a:lnTo>
                  <a:lnTo>
                    <a:pt x="0" y="622539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677168" y="-760095"/>
            <a:ext cx="2031504" cy="3088730"/>
            <a:chOff x="0" y="0"/>
            <a:chExt cx="666275" cy="1013015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666275" cy="1013015"/>
            </a:xfrm>
            <a:custGeom>
              <a:avLst/>
              <a:gdLst/>
              <a:ahLst/>
              <a:cxnLst/>
              <a:rect r="r" b="b" t="t" l="l"/>
              <a:pathLst>
                <a:path h="1013015" w="666275">
                  <a:moveTo>
                    <a:pt x="0" y="0"/>
                  </a:moveTo>
                  <a:lnTo>
                    <a:pt x="666275" y="0"/>
                  </a:lnTo>
                  <a:lnTo>
                    <a:pt x="666275" y="1013015"/>
                  </a:lnTo>
                  <a:lnTo>
                    <a:pt x="0" y="1013015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413817" y="9520091"/>
            <a:ext cx="2775927" cy="766909"/>
            <a:chOff x="0" y="0"/>
            <a:chExt cx="1221206" cy="337384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1221206" cy="337384"/>
            </a:xfrm>
            <a:custGeom>
              <a:avLst/>
              <a:gdLst/>
              <a:ahLst/>
              <a:cxnLst/>
              <a:rect r="r" b="b" t="t" l="l"/>
              <a:pathLst>
                <a:path h="337384" w="1221206">
                  <a:moveTo>
                    <a:pt x="0" y="0"/>
                  </a:moveTo>
                  <a:lnTo>
                    <a:pt x="1221206" y="0"/>
                  </a:lnTo>
                  <a:lnTo>
                    <a:pt x="1221206" y="337384"/>
                  </a:lnTo>
                  <a:lnTo>
                    <a:pt x="0" y="337384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7189744" y="9153679"/>
            <a:ext cx="1098256" cy="1133321"/>
            <a:chOff x="0" y="0"/>
            <a:chExt cx="483153" cy="498579"/>
          </a:xfrm>
        </p:grpSpPr>
        <p:sp>
          <p:nvSpPr>
            <p:cNvPr name="Freeform 12" id="12"/>
            <p:cNvSpPr/>
            <p:nvPr/>
          </p:nvSpPr>
          <p:spPr>
            <a:xfrm>
              <a:off x="0" y="0"/>
              <a:ext cx="483153" cy="498579"/>
            </a:xfrm>
            <a:custGeom>
              <a:avLst/>
              <a:gdLst/>
              <a:ahLst/>
              <a:cxnLst/>
              <a:rect r="r" b="b" t="t" l="l"/>
              <a:pathLst>
                <a:path h="498579" w="483153">
                  <a:moveTo>
                    <a:pt x="0" y="0"/>
                  </a:moveTo>
                  <a:lnTo>
                    <a:pt x="483153" y="0"/>
                  </a:lnTo>
                  <a:lnTo>
                    <a:pt x="483153" y="498579"/>
                  </a:lnTo>
                  <a:lnTo>
                    <a:pt x="0" y="498579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14" id="1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36009" y="3030694"/>
            <a:ext cx="6768021" cy="5242586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1705868" y="923925"/>
            <a:ext cx="6822267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League Spartan"/>
              </a:rPr>
              <a:t>Project structure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950388" y="9548810"/>
            <a:ext cx="1702784" cy="56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20"/>
              </a:lnSpc>
            </a:pPr>
            <a:r>
              <a:rPr lang="en-US" sz="3229">
                <a:solidFill>
                  <a:srgbClr val="FFFFFF"/>
                </a:solidFill>
                <a:latin typeface="Blinker"/>
              </a:rPr>
              <a:t>Group B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372178" y="9349786"/>
            <a:ext cx="784652" cy="76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31"/>
              </a:lnSpc>
            </a:pPr>
            <a:r>
              <a:rPr lang="en-US" sz="4451">
                <a:solidFill>
                  <a:srgbClr val="FFFFFF"/>
                </a:solidFill>
                <a:latin typeface="League Spartan"/>
              </a:rPr>
              <a:t>4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465924" y="2915860"/>
            <a:ext cx="14671712" cy="4960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43"/>
              </a:lnSpc>
            </a:pPr>
            <a:r>
              <a:rPr lang="en-US" sz="3245">
                <a:solidFill>
                  <a:srgbClr val="000000"/>
                </a:solidFill>
                <a:latin typeface="Blinker"/>
              </a:rPr>
              <a:t>-controllers: defines user interface  reacts to user output.</a:t>
            </a:r>
          </a:p>
          <a:p>
            <a:pPr>
              <a:lnSpc>
                <a:spcPts val="4543"/>
              </a:lnSpc>
            </a:pPr>
            <a:r>
              <a:rPr lang="en-US" sz="3245">
                <a:solidFill>
                  <a:srgbClr val="000000"/>
                </a:solidFill>
                <a:latin typeface="Blinker"/>
              </a:rPr>
              <a:t>-core: config database ,constant.,...</a:t>
            </a:r>
          </a:p>
          <a:p>
            <a:pPr>
              <a:lnSpc>
                <a:spcPts val="4543"/>
              </a:lnSpc>
            </a:pPr>
            <a:r>
              <a:rPr lang="en-US" sz="3245">
                <a:solidFill>
                  <a:srgbClr val="000000"/>
                </a:solidFill>
                <a:latin typeface="Blinker"/>
              </a:rPr>
              <a:t>-helper: help funtion.</a:t>
            </a:r>
          </a:p>
          <a:p>
            <a:pPr>
              <a:lnSpc>
                <a:spcPts val="4543"/>
              </a:lnSpc>
            </a:pPr>
            <a:r>
              <a:rPr lang="en-US" sz="3245">
                <a:solidFill>
                  <a:srgbClr val="000000"/>
                </a:solidFill>
                <a:latin typeface="Blinker"/>
              </a:rPr>
              <a:t>-models: manage the data.</a:t>
            </a:r>
          </a:p>
          <a:p>
            <a:pPr>
              <a:lnSpc>
                <a:spcPts val="4543"/>
              </a:lnSpc>
            </a:pPr>
            <a:r>
              <a:rPr lang="en-US" sz="3245">
                <a:solidFill>
                  <a:srgbClr val="000000"/>
                </a:solidFill>
                <a:latin typeface="Blinker"/>
              </a:rPr>
              <a:t>-router: define route.</a:t>
            </a:r>
          </a:p>
          <a:p>
            <a:pPr>
              <a:lnSpc>
                <a:spcPts val="4543"/>
              </a:lnSpc>
            </a:pPr>
            <a:r>
              <a:rPr lang="en-US" sz="3245">
                <a:solidFill>
                  <a:srgbClr val="000000"/>
                </a:solidFill>
                <a:latin typeface="Blinker"/>
              </a:rPr>
              <a:t>-views: display the data.</a:t>
            </a:r>
          </a:p>
          <a:p>
            <a:pPr>
              <a:lnSpc>
                <a:spcPts val="4123"/>
              </a:lnSpc>
            </a:pPr>
          </a:p>
          <a:p>
            <a:pPr>
              <a:lnSpc>
                <a:spcPts val="4123"/>
              </a:lnSpc>
            </a:pPr>
          </a:p>
          <a:p>
            <a:pPr>
              <a:lnSpc>
                <a:spcPts val="4123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6371" y="430484"/>
            <a:ext cx="17361629" cy="1898151"/>
            <a:chOff x="0" y="0"/>
            <a:chExt cx="5694120" cy="622539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5694119" cy="622539"/>
            </a:xfrm>
            <a:custGeom>
              <a:avLst/>
              <a:gdLst/>
              <a:ahLst/>
              <a:cxnLst/>
              <a:rect r="r" b="b" t="t" l="l"/>
              <a:pathLst>
                <a:path h="622539" w="5694119">
                  <a:moveTo>
                    <a:pt x="0" y="0"/>
                  </a:moveTo>
                  <a:lnTo>
                    <a:pt x="5694119" y="0"/>
                  </a:lnTo>
                  <a:lnTo>
                    <a:pt x="5694119" y="622539"/>
                  </a:lnTo>
                  <a:lnTo>
                    <a:pt x="0" y="622539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677168" y="-760095"/>
            <a:ext cx="2031504" cy="3088730"/>
            <a:chOff x="0" y="0"/>
            <a:chExt cx="666275" cy="1013015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666275" cy="1013015"/>
            </a:xfrm>
            <a:custGeom>
              <a:avLst/>
              <a:gdLst/>
              <a:ahLst/>
              <a:cxnLst/>
              <a:rect r="r" b="b" t="t" l="l"/>
              <a:pathLst>
                <a:path h="1013015" w="666275">
                  <a:moveTo>
                    <a:pt x="0" y="0"/>
                  </a:moveTo>
                  <a:lnTo>
                    <a:pt x="666275" y="0"/>
                  </a:lnTo>
                  <a:lnTo>
                    <a:pt x="666275" y="1013015"/>
                  </a:lnTo>
                  <a:lnTo>
                    <a:pt x="0" y="1013015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413817" y="9520091"/>
            <a:ext cx="2775927" cy="766909"/>
            <a:chOff x="0" y="0"/>
            <a:chExt cx="1221206" cy="337384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1221206" cy="337384"/>
            </a:xfrm>
            <a:custGeom>
              <a:avLst/>
              <a:gdLst/>
              <a:ahLst/>
              <a:cxnLst/>
              <a:rect r="r" b="b" t="t" l="l"/>
              <a:pathLst>
                <a:path h="337384" w="1221206">
                  <a:moveTo>
                    <a:pt x="0" y="0"/>
                  </a:moveTo>
                  <a:lnTo>
                    <a:pt x="1221206" y="0"/>
                  </a:lnTo>
                  <a:lnTo>
                    <a:pt x="1221206" y="337384"/>
                  </a:lnTo>
                  <a:lnTo>
                    <a:pt x="0" y="337384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7189744" y="9153679"/>
            <a:ext cx="1098256" cy="1133321"/>
            <a:chOff x="0" y="0"/>
            <a:chExt cx="483153" cy="498579"/>
          </a:xfrm>
        </p:grpSpPr>
        <p:sp>
          <p:nvSpPr>
            <p:cNvPr name="Freeform 12" id="12"/>
            <p:cNvSpPr/>
            <p:nvPr/>
          </p:nvSpPr>
          <p:spPr>
            <a:xfrm>
              <a:off x="0" y="0"/>
              <a:ext cx="483153" cy="498579"/>
            </a:xfrm>
            <a:custGeom>
              <a:avLst/>
              <a:gdLst/>
              <a:ahLst/>
              <a:cxnLst/>
              <a:rect r="r" b="b" t="t" l="l"/>
              <a:pathLst>
                <a:path h="498579" w="483153">
                  <a:moveTo>
                    <a:pt x="0" y="0"/>
                  </a:moveTo>
                  <a:lnTo>
                    <a:pt x="483153" y="0"/>
                  </a:lnTo>
                  <a:lnTo>
                    <a:pt x="483153" y="498579"/>
                  </a:lnTo>
                  <a:lnTo>
                    <a:pt x="0" y="498579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14" id="1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789956" y="3182992"/>
            <a:ext cx="7271985" cy="5734045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1705868" y="923925"/>
            <a:ext cx="6356072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League Spartan"/>
              </a:rPr>
              <a:t>Project Structure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950388" y="9548810"/>
            <a:ext cx="1702784" cy="56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20"/>
              </a:lnSpc>
            </a:pPr>
            <a:r>
              <a:rPr lang="en-US" sz="3229">
                <a:solidFill>
                  <a:srgbClr val="FFFFFF"/>
                </a:solidFill>
                <a:latin typeface="Blinker"/>
              </a:rPr>
              <a:t>Group B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372178" y="9349786"/>
            <a:ext cx="784652" cy="76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31"/>
              </a:lnSpc>
            </a:pPr>
            <a:r>
              <a:rPr lang="en-US" sz="4451">
                <a:solidFill>
                  <a:srgbClr val="FFFFFF"/>
                </a:solidFill>
                <a:latin typeface="League Spartan"/>
              </a:rPr>
              <a:t>4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880164" y="3116317"/>
            <a:ext cx="14671712" cy="4388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43"/>
              </a:lnSpc>
            </a:pPr>
            <a:r>
              <a:rPr lang="en-US" sz="3245">
                <a:solidFill>
                  <a:srgbClr val="000000"/>
                </a:solidFill>
                <a:latin typeface="Blinker"/>
              </a:rPr>
              <a:t>-css: contains css files</a:t>
            </a:r>
          </a:p>
          <a:p>
            <a:pPr>
              <a:lnSpc>
                <a:spcPts val="4543"/>
              </a:lnSpc>
            </a:pPr>
            <a:r>
              <a:rPr lang="en-US" sz="3245">
                <a:solidFill>
                  <a:srgbClr val="000000"/>
                </a:solidFill>
                <a:latin typeface="Blinker"/>
              </a:rPr>
              <a:t>-images: contains image files</a:t>
            </a:r>
          </a:p>
          <a:p>
            <a:pPr>
              <a:lnSpc>
                <a:spcPts val="4543"/>
              </a:lnSpc>
            </a:pPr>
            <a:r>
              <a:rPr lang="en-US" sz="3245">
                <a:solidFill>
                  <a:srgbClr val="000000"/>
                </a:solidFill>
                <a:latin typeface="Blinker"/>
              </a:rPr>
              <a:t>-js: contains js files</a:t>
            </a:r>
          </a:p>
          <a:p>
            <a:pPr>
              <a:lnSpc>
                <a:spcPts val="4543"/>
              </a:lnSpc>
            </a:pPr>
            <a:r>
              <a:rPr lang="en-US" sz="3245">
                <a:solidFill>
                  <a:srgbClr val="000000"/>
                </a:solidFill>
                <a:latin typeface="Blinker"/>
              </a:rPr>
              <a:t>-uploads: contains imagesafter upload sucess.</a:t>
            </a:r>
          </a:p>
          <a:p>
            <a:pPr>
              <a:lnSpc>
                <a:spcPts val="4543"/>
              </a:lnSpc>
            </a:pPr>
            <a:r>
              <a:rPr lang="en-US" sz="3245">
                <a:solidFill>
                  <a:srgbClr val="000000"/>
                </a:solidFill>
                <a:latin typeface="Blinker"/>
              </a:rPr>
              <a:t>-vendors: contains libraries.</a:t>
            </a:r>
          </a:p>
          <a:p>
            <a:pPr>
              <a:lnSpc>
                <a:spcPts val="4123"/>
              </a:lnSpc>
            </a:pPr>
          </a:p>
          <a:p>
            <a:pPr>
              <a:lnSpc>
                <a:spcPts val="4123"/>
              </a:lnSpc>
            </a:pPr>
          </a:p>
          <a:p>
            <a:pPr>
              <a:lnSpc>
                <a:spcPts val="4123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413817" y="9520091"/>
            <a:ext cx="2775927" cy="766909"/>
            <a:chOff x="0" y="0"/>
            <a:chExt cx="1221206" cy="337384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221206" cy="337384"/>
            </a:xfrm>
            <a:custGeom>
              <a:avLst/>
              <a:gdLst/>
              <a:ahLst/>
              <a:cxnLst/>
              <a:rect r="r" b="b" t="t" l="l"/>
              <a:pathLst>
                <a:path h="337384" w="1221206">
                  <a:moveTo>
                    <a:pt x="0" y="0"/>
                  </a:moveTo>
                  <a:lnTo>
                    <a:pt x="1221206" y="0"/>
                  </a:lnTo>
                  <a:lnTo>
                    <a:pt x="1221206" y="337384"/>
                  </a:lnTo>
                  <a:lnTo>
                    <a:pt x="0" y="337384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189744" y="9153679"/>
            <a:ext cx="1098256" cy="1133321"/>
            <a:chOff x="0" y="0"/>
            <a:chExt cx="483153" cy="498579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483153" cy="498579"/>
            </a:xfrm>
            <a:custGeom>
              <a:avLst/>
              <a:gdLst/>
              <a:ahLst/>
              <a:cxnLst/>
              <a:rect r="r" b="b" t="t" l="l"/>
              <a:pathLst>
                <a:path h="498579" w="483153">
                  <a:moveTo>
                    <a:pt x="0" y="0"/>
                  </a:moveTo>
                  <a:lnTo>
                    <a:pt x="483153" y="0"/>
                  </a:lnTo>
                  <a:lnTo>
                    <a:pt x="483153" y="498579"/>
                  </a:lnTo>
                  <a:lnTo>
                    <a:pt x="0" y="498579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26371" y="430484"/>
            <a:ext cx="17361629" cy="1898151"/>
            <a:chOff x="0" y="0"/>
            <a:chExt cx="5694120" cy="622539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5694119" cy="622539"/>
            </a:xfrm>
            <a:custGeom>
              <a:avLst/>
              <a:gdLst/>
              <a:ahLst/>
              <a:cxnLst/>
              <a:rect r="r" b="b" t="t" l="l"/>
              <a:pathLst>
                <a:path h="622539" w="5694119">
                  <a:moveTo>
                    <a:pt x="0" y="0"/>
                  </a:moveTo>
                  <a:lnTo>
                    <a:pt x="5694119" y="0"/>
                  </a:lnTo>
                  <a:lnTo>
                    <a:pt x="5694119" y="622539"/>
                  </a:lnTo>
                  <a:lnTo>
                    <a:pt x="0" y="622539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677168" y="-760095"/>
            <a:ext cx="2031504" cy="3088730"/>
            <a:chOff x="0" y="0"/>
            <a:chExt cx="666275" cy="1013015"/>
          </a:xfrm>
        </p:grpSpPr>
        <p:sp>
          <p:nvSpPr>
            <p:cNvPr name="Freeform 12" id="12"/>
            <p:cNvSpPr/>
            <p:nvPr/>
          </p:nvSpPr>
          <p:spPr>
            <a:xfrm>
              <a:off x="0" y="0"/>
              <a:ext cx="666275" cy="1013015"/>
            </a:xfrm>
            <a:custGeom>
              <a:avLst/>
              <a:gdLst/>
              <a:ahLst/>
              <a:cxnLst/>
              <a:rect r="r" b="b" t="t" l="l"/>
              <a:pathLst>
                <a:path h="1013015" w="666275">
                  <a:moveTo>
                    <a:pt x="0" y="0"/>
                  </a:moveTo>
                  <a:lnTo>
                    <a:pt x="666275" y="0"/>
                  </a:lnTo>
                  <a:lnTo>
                    <a:pt x="666275" y="1013015"/>
                  </a:lnTo>
                  <a:lnTo>
                    <a:pt x="0" y="1013015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14" id="14"/>
          <p:cNvPicPr>
            <a:picLocks noChangeAspect="true"/>
          </p:cNvPicPr>
          <p:nvPr/>
        </p:nvPicPr>
        <p:blipFill>
          <a:blip r:embed="rId2"/>
          <a:srcRect l="2734" t="1691" r="2278" b="1691"/>
          <a:stretch>
            <a:fillRect/>
          </a:stretch>
        </p:blipFill>
        <p:spPr>
          <a:xfrm flipH="false" flipV="false" rot="0">
            <a:off x="4969129" y="2965252"/>
            <a:ext cx="8416599" cy="6659759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15124688" y="9548810"/>
            <a:ext cx="1336873" cy="565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20"/>
              </a:lnSpc>
            </a:pPr>
            <a:r>
              <a:rPr lang="en-US" sz="3229">
                <a:solidFill>
                  <a:srgbClr val="FFFFFF"/>
                </a:solidFill>
                <a:latin typeface="Blinker"/>
              </a:rPr>
              <a:t>Group 4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372178" y="9349786"/>
            <a:ext cx="784652" cy="76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31"/>
              </a:lnSpc>
            </a:pPr>
            <a:r>
              <a:rPr lang="en-US" sz="4451">
                <a:solidFill>
                  <a:srgbClr val="FFFFFF"/>
                </a:solidFill>
                <a:latin typeface="League Spartan"/>
              </a:rPr>
              <a:t>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05868" y="923925"/>
            <a:ext cx="4827434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League Spartan"/>
              </a:rPr>
              <a:t>Features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6371" y="430484"/>
            <a:ext cx="17361629" cy="1898151"/>
            <a:chOff x="0" y="0"/>
            <a:chExt cx="5694120" cy="622539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5694119" cy="622539"/>
            </a:xfrm>
            <a:custGeom>
              <a:avLst/>
              <a:gdLst/>
              <a:ahLst/>
              <a:cxnLst/>
              <a:rect r="r" b="b" t="t" l="l"/>
              <a:pathLst>
                <a:path h="622539" w="5694119">
                  <a:moveTo>
                    <a:pt x="0" y="0"/>
                  </a:moveTo>
                  <a:lnTo>
                    <a:pt x="5694119" y="0"/>
                  </a:lnTo>
                  <a:lnTo>
                    <a:pt x="5694119" y="622539"/>
                  </a:lnTo>
                  <a:lnTo>
                    <a:pt x="0" y="622539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677168" y="-760095"/>
            <a:ext cx="2031504" cy="3088730"/>
            <a:chOff x="0" y="0"/>
            <a:chExt cx="666275" cy="1013015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666275" cy="1013015"/>
            </a:xfrm>
            <a:custGeom>
              <a:avLst/>
              <a:gdLst/>
              <a:ahLst/>
              <a:cxnLst/>
              <a:rect r="r" b="b" t="t" l="l"/>
              <a:pathLst>
                <a:path h="1013015" w="666275">
                  <a:moveTo>
                    <a:pt x="0" y="0"/>
                  </a:moveTo>
                  <a:lnTo>
                    <a:pt x="666275" y="0"/>
                  </a:lnTo>
                  <a:lnTo>
                    <a:pt x="666275" y="1013015"/>
                  </a:lnTo>
                  <a:lnTo>
                    <a:pt x="0" y="1013015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413817" y="9520091"/>
            <a:ext cx="2775927" cy="766909"/>
            <a:chOff x="0" y="0"/>
            <a:chExt cx="1221206" cy="337384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1221206" cy="337384"/>
            </a:xfrm>
            <a:custGeom>
              <a:avLst/>
              <a:gdLst/>
              <a:ahLst/>
              <a:cxnLst/>
              <a:rect r="r" b="b" t="t" l="l"/>
              <a:pathLst>
                <a:path h="337384" w="1221206">
                  <a:moveTo>
                    <a:pt x="0" y="0"/>
                  </a:moveTo>
                  <a:lnTo>
                    <a:pt x="1221206" y="0"/>
                  </a:lnTo>
                  <a:lnTo>
                    <a:pt x="1221206" y="337384"/>
                  </a:lnTo>
                  <a:lnTo>
                    <a:pt x="0" y="337384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7189744" y="9153679"/>
            <a:ext cx="1098256" cy="1133321"/>
            <a:chOff x="0" y="0"/>
            <a:chExt cx="483153" cy="498579"/>
          </a:xfrm>
        </p:grpSpPr>
        <p:sp>
          <p:nvSpPr>
            <p:cNvPr name="Freeform 12" id="12"/>
            <p:cNvSpPr/>
            <p:nvPr/>
          </p:nvSpPr>
          <p:spPr>
            <a:xfrm>
              <a:off x="0" y="0"/>
              <a:ext cx="483153" cy="498579"/>
            </a:xfrm>
            <a:custGeom>
              <a:avLst/>
              <a:gdLst/>
              <a:ahLst/>
              <a:cxnLst/>
              <a:rect r="r" b="b" t="t" l="l"/>
              <a:pathLst>
                <a:path h="498579" w="483153">
                  <a:moveTo>
                    <a:pt x="0" y="0"/>
                  </a:moveTo>
                  <a:lnTo>
                    <a:pt x="483153" y="0"/>
                  </a:lnTo>
                  <a:lnTo>
                    <a:pt x="483153" y="498579"/>
                  </a:lnTo>
                  <a:lnTo>
                    <a:pt x="0" y="498579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14" id="1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868566" y="3332717"/>
            <a:ext cx="13173223" cy="5361195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1705868" y="923925"/>
            <a:ext cx="4827434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League Spartan"/>
              </a:rPr>
              <a:t>Features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124688" y="9548810"/>
            <a:ext cx="1336873" cy="565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20"/>
              </a:lnSpc>
            </a:pPr>
            <a:r>
              <a:rPr lang="en-US" sz="3229">
                <a:solidFill>
                  <a:srgbClr val="FFFFFF"/>
                </a:solidFill>
                <a:latin typeface="Blinker"/>
              </a:rPr>
              <a:t>Group 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372178" y="9349786"/>
            <a:ext cx="784652" cy="76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31"/>
              </a:lnSpc>
            </a:pPr>
            <a:r>
              <a:rPr lang="en-US" sz="4451">
                <a:solidFill>
                  <a:srgbClr val="FFFFFF"/>
                </a:solidFill>
                <a:latin typeface="League Spartan"/>
              </a:rPr>
              <a:t>4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189744" y="9153679"/>
            <a:ext cx="1098256" cy="1133321"/>
            <a:chOff x="0" y="0"/>
            <a:chExt cx="483153" cy="498579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83153" cy="498579"/>
            </a:xfrm>
            <a:custGeom>
              <a:avLst/>
              <a:gdLst/>
              <a:ahLst/>
              <a:cxnLst/>
              <a:rect r="r" b="b" t="t" l="l"/>
              <a:pathLst>
                <a:path h="498579" w="483153">
                  <a:moveTo>
                    <a:pt x="0" y="0"/>
                  </a:moveTo>
                  <a:lnTo>
                    <a:pt x="483153" y="0"/>
                  </a:lnTo>
                  <a:lnTo>
                    <a:pt x="483153" y="498579"/>
                  </a:lnTo>
                  <a:lnTo>
                    <a:pt x="0" y="498579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146413" y="3300188"/>
            <a:ext cx="4652198" cy="5438425"/>
            <a:chOff x="0" y="0"/>
            <a:chExt cx="1371869" cy="1603716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1371869" cy="1603716"/>
            </a:xfrm>
            <a:custGeom>
              <a:avLst/>
              <a:gdLst/>
              <a:ahLst/>
              <a:cxnLst/>
              <a:rect r="r" b="b" t="t" l="l"/>
              <a:pathLst>
                <a:path h="1603716" w="1371869">
                  <a:moveTo>
                    <a:pt x="0" y="0"/>
                  </a:moveTo>
                  <a:lnTo>
                    <a:pt x="1371869" y="0"/>
                  </a:lnTo>
                  <a:lnTo>
                    <a:pt x="1371869" y="1603716"/>
                  </a:lnTo>
                  <a:lnTo>
                    <a:pt x="0" y="1603716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815655" y="3300188"/>
            <a:ext cx="4652198" cy="5438425"/>
            <a:chOff x="0" y="0"/>
            <a:chExt cx="1371869" cy="1603716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1371869" cy="1603716"/>
            </a:xfrm>
            <a:custGeom>
              <a:avLst/>
              <a:gdLst/>
              <a:ahLst/>
              <a:cxnLst/>
              <a:rect r="r" b="b" t="t" l="l"/>
              <a:pathLst>
                <a:path h="1603716" w="1371869">
                  <a:moveTo>
                    <a:pt x="0" y="0"/>
                  </a:moveTo>
                  <a:lnTo>
                    <a:pt x="1371869" y="0"/>
                  </a:lnTo>
                  <a:lnTo>
                    <a:pt x="1371869" y="1603716"/>
                  </a:lnTo>
                  <a:lnTo>
                    <a:pt x="0" y="1603716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489389" y="3300188"/>
            <a:ext cx="4652198" cy="5438425"/>
            <a:chOff x="0" y="0"/>
            <a:chExt cx="1371869" cy="1603716"/>
          </a:xfrm>
        </p:grpSpPr>
        <p:sp>
          <p:nvSpPr>
            <p:cNvPr name="Freeform 12" id="12"/>
            <p:cNvSpPr/>
            <p:nvPr/>
          </p:nvSpPr>
          <p:spPr>
            <a:xfrm>
              <a:off x="0" y="0"/>
              <a:ext cx="1371869" cy="1603716"/>
            </a:xfrm>
            <a:custGeom>
              <a:avLst/>
              <a:gdLst/>
              <a:ahLst/>
              <a:cxnLst/>
              <a:rect r="r" b="b" t="t" l="l"/>
              <a:pathLst>
                <a:path h="1603716" w="1371869">
                  <a:moveTo>
                    <a:pt x="0" y="0"/>
                  </a:moveTo>
                  <a:lnTo>
                    <a:pt x="1371869" y="0"/>
                  </a:lnTo>
                  <a:lnTo>
                    <a:pt x="1371869" y="1603716"/>
                  </a:lnTo>
                  <a:lnTo>
                    <a:pt x="0" y="1603716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14" id="1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880200" y="3679817"/>
            <a:ext cx="740373" cy="1111254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144876" y="3679817"/>
            <a:ext cx="1111254" cy="1111254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2479336" y="3679817"/>
            <a:ext cx="1159753" cy="1111254"/>
          </a:xfrm>
          <a:prstGeom prst="rect">
            <a:avLst/>
          </a:prstGeom>
        </p:spPr>
      </p:pic>
      <p:sp>
        <p:nvSpPr>
          <p:cNvPr name="TextBox 17" id="17"/>
          <p:cNvSpPr txBox="true"/>
          <p:nvPr/>
        </p:nvSpPr>
        <p:spPr>
          <a:xfrm rot="0">
            <a:off x="17372178" y="9349786"/>
            <a:ext cx="784652" cy="76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31"/>
              </a:lnSpc>
            </a:pPr>
            <a:r>
              <a:rPr lang="en-US" sz="4451">
                <a:solidFill>
                  <a:srgbClr val="FFFFFF"/>
                </a:solidFill>
                <a:latin typeface="League Spartan"/>
              </a:rPr>
              <a:t>8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506022" y="5262120"/>
            <a:ext cx="3932980" cy="1379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91"/>
              </a:lnSpc>
            </a:pPr>
            <a:r>
              <a:rPr lang="en-US" sz="2637">
                <a:solidFill>
                  <a:srgbClr val="FFFFFF"/>
                </a:solidFill>
                <a:latin typeface="Blinker"/>
              </a:rPr>
              <a:t>-Handle user view (product,category, cart).</a:t>
            </a:r>
          </a:p>
          <a:p>
            <a:pPr>
              <a:lnSpc>
                <a:spcPts val="3691"/>
              </a:lnSpc>
              <a:spcBef>
                <a:spcPct val="0"/>
              </a:spcBef>
            </a:pPr>
            <a:r>
              <a:rPr lang="en-US" sz="2637">
                <a:solidFill>
                  <a:srgbClr val="FFFFFF"/>
                </a:solidFill>
                <a:latin typeface="Blinker"/>
              </a:rPr>
              <a:t>-Design database.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172374" y="5258105"/>
            <a:ext cx="3938761" cy="184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97"/>
              </a:lnSpc>
            </a:pPr>
            <a:r>
              <a:rPr lang="en-US" sz="2640">
                <a:solidFill>
                  <a:srgbClr val="FFFFFF"/>
                </a:solidFill>
                <a:latin typeface="Blinker"/>
              </a:rPr>
              <a:t>-Handle login ,signup</a:t>
            </a:r>
          </a:p>
          <a:p>
            <a:pPr>
              <a:lnSpc>
                <a:spcPts val="3697"/>
              </a:lnSpc>
            </a:pPr>
            <a:r>
              <a:rPr lang="en-US" sz="2640">
                <a:solidFill>
                  <a:srgbClr val="FFFFFF"/>
                </a:solidFill>
                <a:latin typeface="Blinker"/>
              </a:rPr>
              <a:t>,logout  for admin and user.</a:t>
            </a:r>
          </a:p>
          <a:p>
            <a:pPr>
              <a:lnSpc>
                <a:spcPts val="3697"/>
              </a:lnSpc>
            </a:pPr>
            <a:r>
              <a:rPr lang="en-US" sz="2640">
                <a:solidFill>
                  <a:srgbClr val="FFFFFF"/>
                </a:solidFill>
                <a:latin typeface="Blinker"/>
              </a:rPr>
              <a:t>-Design database</a:t>
            </a:r>
          </a:p>
          <a:p>
            <a:pPr>
              <a:lnSpc>
                <a:spcPts val="3697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843789" y="5246971"/>
            <a:ext cx="3943397" cy="2327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01"/>
              </a:lnSpc>
            </a:pPr>
            <a:r>
              <a:rPr lang="en-US" sz="2644">
                <a:solidFill>
                  <a:srgbClr val="FFFFFF"/>
                </a:solidFill>
                <a:latin typeface="Blinker"/>
              </a:rPr>
              <a:t>-Handle manage products,users, categories,carts.</a:t>
            </a:r>
          </a:p>
          <a:p>
            <a:pPr>
              <a:lnSpc>
                <a:spcPts val="3701"/>
              </a:lnSpc>
            </a:pPr>
            <a:r>
              <a:rPr lang="en-US" sz="2644">
                <a:solidFill>
                  <a:srgbClr val="FFFFFF"/>
                </a:solidFill>
                <a:latin typeface="Blinker"/>
              </a:rPr>
              <a:t>-Handle admin view.</a:t>
            </a:r>
          </a:p>
          <a:p>
            <a:pPr>
              <a:lnSpc>
                <a:spcPts val="3701"/>
              </a:lnSpc>
              <a:spcBef>
                <a:spcPct val="0"/>
              </a:spcBef>
            </a:pPr>
            <a:r>
              <a:rPr lang="en-US" sz="2644">
                <a:solidFill>
                  <a:srgbClr val="FFFFFF"/>
                </a:solidFill>
                <a:latin typeface="Blinker"/>
              </a:rPr>
              <a:t>-Design database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957019" y="3641601"/>
            <a:ext cx="3026371" cy="1230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83"/>
              </a:lnSpc>
            </a:pPr>
            <a:r>
              <a:rPr lang="en-US" sz="3559">
                <a:solidFill>
                  <a:srgbClr val="FFFFFF"/>
                </a:solidFill>
                <a:latin typeface="Blinker"/>
              </a:rPr>
              <a:t>Nguyễn Tiến Tuân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513658" y="3641601"/>
            <a:ext cx="2597477" cy="1230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83"/>
              </a:lnSpc>
            </a:pPr>
            <a:r>
              <a:rPr lang="en-US" sz="3559">
                <a:solidFill>
                  <a:srgbClr val="FFFFFF"/>
                </a:solidFill>
                <a:latin typeface="Blinker"/>
              </a:rPr>
              <a:t>Đỗ Xuân Dũng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844713" y="3632035"/>
            <a:ext cx="2594289" cy="1230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83"/>
              </a:lnSpc>
            </a:pPr>
            <a:r>
              <a:rPr lang="en-US" sz="3559">
                <a:solidFill>
                  <a:srgbClr val="FFFFFF"/>
                </a:solidFill>
                <a:latin typeface="Blinker"/>
              </a:rPr>
              <a:t>Trần Ngọc Đức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4413817" y="9520091"/>
            <a:ext cx="2775927" cy="766909"/>
            <a:chOff x="0" y="0"/>
            <a:chExt cx="1221206" cy="337384"/>
          </a:xfrm>
        </p:grpSpPr>
        <p:sp>
          <p:nvSpPr>
            <p:cNvPr name="Freeform 25" id="25"/>
            <p:cNvSpPr/>
            <p:nvPr/>
          </p:nvSpPr>
          <p:spPr>
            <a:xfrm>
              <a:off x="0" y="0"/>
              <a:ext cx="1221206" cy="337384"/>
            </a:xfrm>
            <a:custGeom>
              <a:avLst/>
              <a:gdLst/>
              <a:ahLst/>
              <a:cxnLst/>
              <a:rect r="r" b="b" t="t" l="l"/>
              <a:pathLst>
                <a:path h="337384" w="1221206">
                  <a:moveTo>
                    <a:pt x="0" y="0"/>
                  </a:moveTo>
                  <a:lnTo>
                    <a:pt x="1221206" y="0"/>
                  </a:lnTo>
                  <a:lnTo>
                    <a:pt x="1221206" y="337384"/>
                  </a:lnTo>
                  <a:lnTo>
                    <a:pt x="0" y="337384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4842461" y="9548810"/>
            <a:ext cx="1918639" cy="56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20"/>
              </a:lnSpc>
            </a:pPr>
            <a:r>
              <a:rPr lang="en-US" sz="3229">
                <a:solidFill>
                  <a:srgbClr val="FFFFFF"/>
                </a:solidFill>
                <a:latin typeface="Blinker"/>
              </a:rPr>
              <a:t>Group B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926371" y="430484"/>
            <a:ext cx="17361629" cy="1898151"/>
            <a:chOff x="0" y="0"/>
            <a:chExt cx="5694120" cy="622539"/>
          </a:xfrm>
        </p:grpSpPr>
        <p:sp>
          <p:nvSpPr>
            <p:cNvPr name="Freeform 29" id="29"/>
            <p:cNvSpPr/>
            <p:nvPr/>
          </p:nvSpPr>
          <p:spPr>
            <a:xfrm>
              <a:off x="0" y="0"/>
              <a:ext cx="5694119" cy="622539"/>
            </a:xfrm>
            <a:custGeom>
              <a:avLst/>
              <a:gdLst/>
              <a:ahLst/>
              <a:cxnLst/>
              <a:rect r="r" b="b" t="t" l="l"/>
              <a:pathLst>
                <a:path h="622539" w="5694119">
                  <a:moveTo>
                    <a:pt x="0" y="0"/>
                  </a:moveTo>
                  <a:lnTo>
                    <a:pt x="5694119" y="0"/>
                  </a:lnTo>
                  <a:lnTo>
                    <a:pt x="5694119" y="622539"/>
                  </a:lnTo>
                  <a:lnTo>
                    <a:pt x="0" y="622539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-677168" y="-760095"/>
            <a:ext cx="2031504" cy="3088730"/>
            <a:chOff x="0" y="0"/>
            <a:chExt cx="666275" cy="1013015"/>
          </a:xfrm>
        </p:grpSpPr>
        <p:sp>
          <p:nvSpPr>
            <p:cNvPr name="Freeform 32" id="32"/>
            <p:cNvSpPr/>
            <p:nvPr/>
          </p:nvSpPr>
          <p:spPr>
            <a:xfrm>
              <a:off x="0" y="0"/>
              <a:ext cx="666275" cy="1013015"/>
            </a:xfrm>
            <a:custGeom>
              <a:avLst/>
              <a:gdLst/>
              <a:ahLst/>
              <a:cxnLst/>
              <a:rect r="r" b="b" t="t" l="l"/>
              <a:pathLst>
                <a:path h="1013015" w="666275">
                  <a:moveTo>
                    <a:pt x="0" y="0"/>
                  </a:moveTo>
                  <a:lnTo>
                    <a:pt x="666275" y="0"/>
                  </a:lnTo>
                  <a:lnTo>
                    <a:pt x="666275" y="1013015"/>
                  </a:lnTo>
                  <a:lnTo>
                    <a:pt x="0" y="1013015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1705868" y="923925"/>
            <a:ext cx="8501363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League Spartan"/>
              </a:rPr>
              <a:t>Contributor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DAFHBxWXuV4</dc:identifier>
  <dcterms:modified xsi:type="dcterms:W3CDTF">2011-08-01T06:04:30Z</dcterms:modified>
  <cp:revision>1</cp:revision>
  <dc:title>EDUCATION</dc:title>
</cp:coreProperties>
</file>

<file path=docProps/thumbnail.jpeg>
</file>